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9" r:id="rId2"/>
    <p:sldId id="342" r:id="rId3"/>
    <p:sldId id="335" r:id="rId4"/>
    <p:sldId id="336" r:id="rId5"/>
    <p:sldId id="337" r:id="rId6"/>
    <p:sldId id="338" r:id="rId7"/>
    <p:sldId id="343" r:id="rId8"/>
    <p:sldId id="339" r:id="rId9"/>
    <p:sldId id="302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C57B8F4-4151-4EFA-ACF2-8B3C900615B0}">
          <p14:sldIdLst>
            <p14:sldId id="299"/>
            <p14:sldId id="342"/>
            <p14:sldId id="335"/>
            <p14:sldId id="336"/>
            <p14:sldId id="337"/>
            <p14:sldId id="338"/>
            <p14:sldId id="343"/>
            <p14:sldId id="339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óśko" initials="PJ" lastIdx="1" clrIdx="0">
    <p:extLst>
      <p:ext uri="{19B8F6BF-5375-455C-9EA6-DF929625EA0E}">
        <p15:presenceInfo xmlns:p15="http://schemas.microsoft.com/office/powerpoint/2012/main" userId="S-1-5-21-2587086642-3037542290-378664919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2074" autoAdjust="0"/>
  </p:normalViewPr>
  <p:slideViewPr>
    <p:cSldViewPr snapToGrid="0">
      <p:cViewPr varScale="1">
        <p:scale>
          <a:sx n="70" d="100"/>
          <a:sy n="70" d="100"/>
        </p:scale>
        <p:origin x="1138" y="58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1B430-09BF-4BE4-A3C1-C41D9E8A67F0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12BC-B17F-4512-803A-305EAE903D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894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7A39E-56E2-4D1F-89EF-AB88FF4B93C6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DC0AD-8B07-44EC-8E10-BAAE0228C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72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66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https://www.youtube.com/watch?v=ABIPXNKNFSw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08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01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6720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3. 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Ustawy nie stosuje się do: </a:t>
            </a:r>
          </a:p>
          <a:p>
            <a:pPr algn="just"/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doręczania korespondencji: </a:t>
            </a:r>
          </a:p>
          <a:p>
            <a:pPr algn="just"/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zawierającej informacje niejawne, </a:t>
            </a:r>
          </a:p>
          <a:p>
            <a:pPr algn="just"/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w postępowaniu o udzielenie zamówienia publicznego oraz w konkursie prowadzonych na podstawie ustawy z dnia 11 września 2019 r. – Prawo zamówień publicznych (Dz. U. z 2022 r. poz. 1710, 1812, 1933 i 2185), </a:t>
            </a:r>
          </a:p>
          <a:p>
            <a:pPr algn="just"/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w postępowaniu o zawarcie umowy koncesji prowadzonym na podstawie ustawy z dnia 21 października 2016 r. o umowie koncesji na roboty budowlane lub usługi (Dz. U. z 2021 r. poz. 541 oraz z 2022 r. poz. 1726), </a:t>
            </a:r>
          </a:p>
          <a:p>
            <a:pPr algn="just"/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jeżeli przepisy odrębne przewidują wnoszenie lub doręczanie korespondencji z wykorzystaniem innych niż adres do doręczeń elektronicznych rozwiązań techniczno-organizacyjnych, w szczególności na konta w systemach teleinformatycznych obsługujących postępowania sądowe lub do repozytoriów dokumentów; </a:t>
            </a:r>
          </a:p>
          <a:p>
            <a:pPr algn="just"/>
            <a:r>
              <a:rPr lang="pl-PL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wymiany danych z systemami teleinformatycznymi za pomocą usług sieciowych. 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31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6. 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Przepisów art. 4 i art. 5 nie stosuje się w przypadkach, gdy: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podmiot wnosi o doręczenie oryginału dokumentu sporządzonego pierwotnie w postaci papierowej;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korespondencja nie może być doręczona na adres do doręczeń elektronicznych albo z wykorzystaniem publicznej usługi hybrydowej ze względu na: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a) brak możliwości sporządzenia i przekazania dokumentu w postaci elektronicznej wynikający z przepisów odrębnych,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b) brak możliwości wykorzystania publicznej usługi hybrydowej wynikający z przepisów odrębnych,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c) konieczność doręczenia niepodlegającego przekształceniu dokumentu utrwalonego w postaci innej niż elektroniczna lub rzeczy,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d) ważny interes publiczny, w szczególności bezpieczeństwo państwa, obronność lub porządek publiczny,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e) ograniczenia techniczno-organizacyjne wynikające z objętości korespondencji oraz inne przyczyny mające charakter techniczny;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3) przepisy odrębne przewidują możliwość dokonywania doręczeń z wykorzystaniem także sposobów innych niż publiczna usługa rejestrowanego doręczenia elektronicznego lub publiczna usługa hybrydowa, w szczególności przy pomocy swoich pracowników, a nadawca w konkretnych okolicznościach uzna inny sposób doręczenia za bardziej efektywny. </a:t>
            </a:r>
          </a:p>
          <a:p>
            <a:r>
              <a:rPr lang="pl-PL" sz="1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2. Istnienie przesłanek wymienionych w ust. 1 pkt 2 ocenia nadawca. </a:t>
            </a:r>
            <a:endParaRPr lang="pl-PL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672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081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Rozdział 8 </a:t>
            </a:r>
          </a:p>
          <a:p>
            <a:r>
              <a:rPr lang="pl-PL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Przepisy przejściowe, dostosowujące i przepis końcowy </a:t>
            </a:r>
            <a:endParaRPr lang="pl-PL" sz="1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l-PL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147. 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Doręczenie korespondencji nadanej przez podmiot publiczny posiadający elektroniczną skrzynkę podawczą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do innego podmiotu publicznego posiadającego elektroniczną skrzynkę podawczą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jest równoważne w skutkach prawnych z doręczeniem przy wykorzystaniu publicznej usługi rejestrowanego doręczenia elektronicznego do dnia 30 września 2029 r.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Doręczenie korespondencji nadanej przez osobę fizyczną lub podmiot niebędący podmiotem publicznym, będące użytkownikami konta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do podmiotu publicznego posiadającego elektroniczną skrzynkę podawczą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w ramach usługi udostępnianej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jest równoważne w skutkach prawnych z doręczeniem przy wykorzystaniu publicznej usługi rejestrowanego doręczenia elektronicznego, do czasu zaistnienia obowiązku stosowania niniejszej ustawy, o którym mowa w art. 155, przez ten podmiot publiczny.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Doręczenie korespondencji nadanej przez podmiot publiczny posiadający elektroniczną skrzynkę podawczą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do osoby fizycznej lub podmiotu niebędącego podmiotem publicznym, o których mowa w ust. 2, stanowiącej odpowiedź na podanie albo wniosek złożone w ramach usługi udostępnionej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jest równoważne w skutkach prawnych z doręczeniem przy wykorzystaniu publicznej usługi rejestrowanego doręczenia elektronicznego. </a:t>
            </a:r>
          </a:p>
          <a:p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W przypadkach, o których mowa w ust. 1–3, urzędowe poświadczenie odbioru, o którym mowa w art. 3 pkt 20 ustawy zmienianej w art. 1054), jest równoważne dowodowi otrzymania, o którym mowa w art. 41. </a:t>
            </a:r>
          </a:p>
          <a:p>
            <a:r>
              <a:rPr lang="pl-PL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148. 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Zgromadzona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korespondencja jest dostępna dla posiadacza konta użytkownika lub elektronicznej skrzynki podawczej w </a:t>
            </a:r>
            <a:r>
              <a:rPr lang="pl-PL" sz="1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l-PL" sz="1200" b="0" i="0" u="none" strike="noStrike" baseline="0" dirty="0">
                <a:latin typeface="Times New Roman" panose="02020603050405020304" pitchFamily="18" charset="0"/>
              </a:rPr>
              <a:t>w sposób umożliwiający jej przeglądanie, kopiowanie i usuwanie do dnia 30 września 2029 r. </a:t>
            </a:r>
          </a:p>
          <a:p>
            <a:r>
              <a:rPr lang="pl-PL" sz="1200" b="0" i="0" u="none" strike="noStrike" baseline="0" dirty="0">
                <a:latin typeface="Times New Roman" panose="02020603050405020304" pitchFamily="18" charset="0"/>
              </a:rPr>
              <a:t>2. Po upływie terminu określonego w ust. 1 minister właściwy do spraw informatyzacji usuwa z </a:t>
            </a:r>
            <a:r>
              <a:rPr lang="pl-PL" sz="1200" b="0" i="0" u="none" strike="noStrike" baseline="0" dirty="0" err="1">
                <a:latin typeface="Times New Roman" panose="02020603050405020304" pitchFamily="18" charset="0"/>
              </a:rPr>
              <a:t>ePUAP</a:t>
            </a:r>
            <a:r>
              <a:rPr lang="pl-PL" sz="1200" b="0" i="0" u="none" strike="noStrike" baseline="0" dirty="0">
                <a:latin typeface="Times New Roman" panose="02020603050405020304" pitchFamily="18" charset="0"/>
              </a:rPr>
              <a:t> konta użytkownika i elektroniczne skrzynki podawcze wraz z ich zawartością.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DC0AD-8B07-44EC-8E10-BAAE0228CD7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56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61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18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89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39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07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5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04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02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04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55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85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A073-9BE4-426E-A2D4-5279807723C5}" type="datetimeFigureOut">
              <a:rPr lang="pl-PL" smtClean="0"/>
              <a:t>19.09.2023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4A8B-02B3-4D8F-BB64-892567B62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03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633593"/>
            <a:ext cx="12192000" cy="237488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8000" b="1" dirty="0" err="1">
                <a:solidFill>
                  <a:schemeClr val="bg1"/>
                </a:solidFill>
              </a:rPr>
              <a:t>eDoręczenia</a:t>
            </a:r>
            <a:endParaRPr lang="pl-PL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81E7BCA-515F-46A4-A56F-081DE7C510EF}"/>
              </a:ext>
            </a:extLst>
          </p:cNvPr>
          <p:cNvSpPr txBox="1"/>
          <p:nvPr/>
        </p:nvSpPr>
        <p:spPr>
          <a:xfrm>
            <a:off x="324592" y="1020888"/>
            <a:ext cx="1154281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eDoręczenia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10 grudnia 2023r. </a:t>
            </a:r>
            <a:endParaRPr lang="pl-PL" sz="3600" b="1" dirty="0">
              <a:latin typeface="Apolonia TT" panose="02000505080000020004" pitchFamily="2" charset="0"/>
              <a:ea typeface="Apolonia TT" panose="02000505080000020004" pitchFamily="2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68BED63-CA30-A945-9209-D3F45BDCB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317" y="1776076"/>
            <a:ext cx="6847366" cy="48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8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81E7BCA-515F-46A4-A56F-081DE7C510EF}"/>
              </a:ext>
            </a:extLst>
          </p:cNvPr>
          <p:cNvSpPr txBox="1"/>
          <p:nvPr/>
        </p:nvSpPr>
        <p:spPr>
          <a:xfrm>
            <a:off x="324592" y="1129745"/>
            <a:ext cx="1154281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eDoręczenia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endParaRPr lang="pl-PL" sz="3600" b="1" dirty="0">
              <a:latin typeface="Apolonia TT" panose="02000505080000020004" pitchFamily="2" charset="0"/>
              <a:ea typeface="Apolonia TT" panose="02000505080000020004" pitchFamily="2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A60045-F8CB-08D1-D855-BFFD00CDE457}"/>
              </a:ext>
            </a:extLst>
          </p:cNvPr>
          <p:cNvSpPr txBox="1"/>
          <p:nvPr/>
        </p:nvSpPr>
        <p:spPr>
          <a:xfrm>
            <a:off x="511628" y="2180549"/>
            <a:ext cx="113557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Wniosek wypełnia reprezentant podmiotu lub pełnomocnik.</a:t>
            </a:r>
          </a:p>
          <a:p>
            <a:pPr lvl="0"/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Należy przed uruchomieniem wniosku zalogować się profilem zaufanym na platformie </a:t>
            </a:r>
            <a:r>
              <a:rPr lang="pl-PL" sz="3200" dirty="0" err="1">
                <a:latin typeface="Arial" panose="020B0604020202020204" pitchFamily="34" charset="0"/>
                <a:cs typeface="Arial" panose="020B0604020202020204" pitchFamily="34" charset="0"/>
              </a:rPr>
              <a:t>ePUAP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https://www.gov.pl/web/gov/uzyskaj-adres-do-e-doreczen-u-publicznego-dostawcy-uslugi-e-doreczen</a:t>
            </a:r>
          </a:p>
        </p:txBody>
      </p:sp>
    </p:spTree>
    <p:extLst>
      <p:ext uri="{BB962C8B-B14F-4D97-AF65-F5344CB8AC3E}">
        <p14:creationId xmlns:p14="http://schemas.microsoft.com/office/powerpoint/2010/main" val="220196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81E7BCA-515F-46A4-A56F-081DE7C510EF}"/>
              </a:ext>
            </a:extLst>
          </p:cNvPr>
          <p:cNvSpPr txBox="1"/>
          <p:nvPr/>
        </p:nvSpPr>
        <p:spPr>
          <a:xfrm>
            <a:off x="324592" y="1129745"/>
            <a:ext cx="1154281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eDoręczenia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endParaRPr lang="pl-PL" sz="3600" b="1" dirty="0">
              <a:latin typeface="Apolonia TT" panose="02000505080000020004" pitchFamily="2" charset="0"/>
              <a:ea typeface="Apolonia TT" panose="02000505080000020004" pitchFamily="2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A60045-F8CB-08D1-D855-BFFD00CDE457}"/>
              </a:ext>
            </a:extLst>
          </p:cNvPr>
          <p:cNvSpPr txBox="1"/>
          <p:nvPr/>
        </p:nvSpPr>
        <p:spPr>
          <a:xfrm>
            <a:off x="228601" y="2071692"/>
            <a:ext cx="1101634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Załączamy do wniosku:</a:t>
            </a:r>
          </a:p>
          <a:p>
            <a:endParaRPr lang="pl-PL" sz="3200" b="0" i="0" dirty="0">
              <a:solidFill>
                <a:srgbClr val="1B1B1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200" b="0" i="0" dirty="0">
                <a:solidFill>
                  <a:srgbClr val="1B1B1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dokumenty potwierdzające reprezentację </a:t>
            </a:r>
          </a:p>
          <a:p>
            <a:pPr algn="ctr"/>
            <a:r>
              <a:rPr lang="pl-PL" sz="3200" b="0" i="0" dirty="0">
                <a:solidFill>
                  <a:srgbClr val="1B1B1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lub pełnomocnictwo w formie elektronicznej, </a:t>
            </a:r>
          </a:p>
          <a:p>
            <a:pPr algn="ctr"/>
            <a:r>
              <a:rPr lang="pl-PL" sz="3200" b="0" i="0" dirty="0">
                <a:solidFill>
                  <a:srgbClr val="1B1B1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podpisane podpisem elektronicznym,</a:t>
            </a:r>
          </a:p>
          <a:p>
            <a:pPr lvl="0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9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81E7BCA-515F-46A4-A56F-081DE7C510EF}"/>
              </a:ext>
            </a:extLst>
          </p:cNvPr>
          <p:cNvSpPr txBox="1"/>
          <p:nvPr/>
        </p:nvSpPr>
        <p:spPr>
          <a:xfrm>
            <a:off x="324592" y="1129745"/>
            <a:ext cx="1154281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eDoręczenia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endParaRPr lang="pl-PL" sz="3600" b="1" dirty="0">
              <a:latin typeface="Apolonia TT" panose="02000505080000020004" pitchFamily="2" charset="0"/>
              <a:ea typeface="Apolonia TT" panose="02000505080000020004" pitchFamily="2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A60045-F8CB-08D1-D855-BFFD00CDE457}"/>
              </a:ext>
            </a:extLst>
          </p:cNvPr>
          <p:cNvSpPr txBox="1"/>
          <p:nvPr/>
        </p:nvSpPr>
        <p:spPr>
          <a:xfrm>
            <a:off x="609600" y="1908407"/>
            <a:ext cx="112578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stosujemy platformy do wysyłki: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dokumentów niejawnych,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amówień publicznych,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postępowaniu o zawarcie umowy koncesji prowadzonym na podstawie ustawy z dnia 21 października 2016 r. o umowie koncesji na roboty budowlane lub usługi (Dz. U. z 2021 r. poz. 541 oraz z 2022 r. poz. 1726),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 sądowych,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repozytoriów dokumentów.</a:t>
            </a:r>
            <a:endParaRPr lang="pl-PL" sz="20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00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</a:p>
          <a:p>
            <a:pPr algn="just"/>
            <a:endParaRPr lang="pl-PL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wymiany danych z systemami teleinformatycznymi za pomocą usług sieciowych.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1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81E7BCA-515F-46A4-A56F-081DE7C510EF}"/>
              </a:ext>
            </a:extLst>
          </p:cNvPr>
          <p:cNvSpPr txBox="1"/>
          <p:nvPr/>
        </p:nvSpPr>
        <p:spPr>
          <a:xfrm>
            <a:off x="324592" y="1129745"/>
            <a:ext cx="1154281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eDoręczenia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endParaRPr lang="pl-PL" sz="3600" b="1" dirty="0">
              <a:latin typeface="Apolonia TT" panose="02000505080000020004" pitchFamily="2" charset="0"/>
              <a:ea typeface="Apolonia TT" panose="02000505080000020004" pitchFamily="2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A60045-F8CB-08D1-D855-BFFD00CDE457}"/>
              </a:ext>
            </a:extLst>
          </p:cNvPr>
          <p:cNvSpPr txBox="1"/>
          <p:nvPr/>
        </p:nvSpPr>
        <p:spPr>
          <a:xfrm>
            <a:off x="439881" y="1951949"/>
            <a:ext cx="113122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6.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Przepisów art. 4 i art. 5 nie stosuje się w przypadkach, gdy: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podmiot wnosi o doręczenie oryginału dokumentu sporządzonego pierwotnie w postaci papierowej;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korespondencja nie może być doręczona na adres do doręczeń elektronicznych albo z wykorzystaniem publicznej usługi hybrydowej ze względu na: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a) brak możliwości sporządzenia i przekazania dokumentu w postaci elektronicznej wynikający z przepisów odrębnych,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b) brak możliwości wykorzystania publicznej usługi hybrydowej wynikający z przepisów odrębnych,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c) konieczność doręczenia niepodlegającego przekształceniu dokumentu utrwalonego w postaci innej niż elektroniczna lub rzeczy,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d) ważny interes publiczny, w szczególności bezpieczeństwo państwa, obronność lub porządek publiczny, </a:t>
            </a:r>
          </a:p>
          <a:p>
            <a:r>
              <a:rPr lang="pl-PL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e) ograniczenia techniczno-organizacyjne wynikające z objętości korespondencji oraz inne przyczyny mające charakter techniczny;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3) przepisy odrębne przewidują możliwość dokonywania doręczeń z wykorzystaniem także sposobów innych niż publiczna usługa rejestrowanego doręczenia elektronicznego lub publiczna usługa hybrydowa, 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w szczególności przy pomocy swoich pracowników,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nadawca w konkretnych okolicznościach uzna inny sposób doręczenia 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za bardziej efektywny.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pl-PL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2. Istnienie przesłanek wymienionych w ust. 1 pkt 2 ocenia nadawca. </a:t>
            </a:r>
            <a:endParaRPr lang="pl-PL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1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AA1271B-417C-B640-BA36-5DAFE4E3DC1A}"/>
              </a:ext>
            </a:extLst>
          </p:cNvPr>
          <p:cNvSpPr txBox="1"/>
          <p:nvPr/>
        </p:nvSpPr>
        <p:spPr>
          <a:xfrm>
            <a:off x="308757" y="836140"/>
            <a:ext cx="11542816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 err="1">
                <a:latin typeface="Arial" panose="020B0604020202020204" pitchFamily="34" charset="0"/>
                <a:ea typeface="Apolonia TT" panose="02000505080000020004" pitchFamily="2" charset="0"/>
                <a:cs typeface="Arial" panose="020B0604020202020204" pitchFamily="34" charset="0"/>
              </a:rPr>
              <a:t>eDoręczenia</a:t>
            </a:r>
            <a:r>
              <a:rPr lang="pl-PL" sz="3200" b="1" dirty="0">
                <a:latin typeface="Arial" panose="020B0604020202020204" pitchFamily="34" charset="0"/>
                <a:ea typeface="Apolonia TT" panose="02000505080000020004" pitchFamily="2" charset="0"/>
                <a:cs typeface="Arial" panose="020B0604020202020204" pitchFamily="34" charset="0"/>
              </a:rPr>
              <a:t> - koszty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4EB5056-7333-078B-B2C0-14D9FB094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033" y="1420915"/>
            <a:ext cx="8716591" cy="259116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CE49245-3249-2D2F-EEDC-3F6FAF357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092" y="4012077"/>
            <a:ext cx="9477487" cy="234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81E7BCA-515F-46A4-A56F-081DE7C510EF}"/>
              </a:ext>
            </a:extLst>
          </p:cNvPr>
          <p:cNvSpPr txBox="1"/>
          <p:nvPr/>
        </p:nvSpPr>
        <p:spPr>
          <a:xfrm>
            <a:off x="324592" y="1129745"/>
            <a:ext cx="1154281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eDoręczenia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pl-P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ePUAP</a:t>
            </a:r>
            <a:r>
              <a:rPr lang="pl-PL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endParaRPr lang="pl-PL" sz="3600" b="1" dirty="0">
              <a:latin typeface="Apolonia TT" panose="02000505080000020004" pitchFamily="2" charset="0"/>
              <a:ea typeface="Apolonia TT" panose="02000505080000020004" pitchFamily="2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9410A4-F8DD-43F6-DED5-E48F2199FF43}"/>
              </a:ext>
            </a:extLst>
          </p:cNvPr>
          <p:cNvSpPr txBox="1"/>
          <p:nvPr/>
        </p:nvSpPr>
        <p:spPr>
          <a:xfrm>
            <a:off x="881742" y="2777562"/>
            <a:ext cx="1042851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dnia 30 września 2029 r. nadal możemy korzystać ze skrytki </a:t>
            </a:r>
            <a:r>
              <a:rPr lang="pl-PL" sz="4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ePUAP</a:t>
            </a:r>
            <a:r>
              <a:rPr lang="pl-PL" sz="4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l-PL" sz="4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70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2046928"/>
            <a:ext cx="12192000" cy="12926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l-PL" sz="6000" b="1" dirty="0"/>
              <a:t>Dziękuję za uwagę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79886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16611</TotalTime>
  <Words>1028</Words>
  <Application>Microsoft Office PowerPoint</Application>
  <PresentationFormat>Panoramiczny</PresentationFormat>
  <Paragraphs>74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Apolonia TT</vt:lpstr>
      <vt:lpstr>Arial</vt:lpstr>
      <vt:lpstr>Calibri</vt:lpstr>
      <vt:lpstr>Calibri Light</vt:lpstr>
      <vt:lpstr>Times New Roman</vt:lpstr>
      <vt:lpstr>Motyw pakietu Office</vt:lpstr>
      <vt:lpstr>eDoręczenia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Ryzyko EZD</dc:title>
  <dc:creator>Piotr Jóśko</dc:creator>
  <cp:lastModifiedBy>Magdalena Kierońska-Ignaciuk</cp:lastModifiedBy>
  <cp:revision>173</cp:revision>
  <dcterms:created xsi:type="dcterms:W3CDTF">2018-03-28T08:15:56Z</dcterms:created>
  <dcterms:modified xsi:type="dcterms:W3CDTF">2023-09-19T11:21:05Z</dcterms:modified>
</cp:coreProperties>
</file>